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8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entaur" panose="02030504050205020304" pitchFamily="18" charset="0"/>
      <p:regular r:id="rId50"/>
    </p:embeddedFont>
    <p:embeddedFont>
      <p:font typeface="Libre Franklin Medium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lkokarajDj9wCxXVom0ByRKrO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275" name="Google Shape;275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907080" y="1808225"/>
            <a:ext cx="7940660" cy="13743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907080" y="3793390"/>
            <a:ext cx="7940481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sz="2800" b="0" i="0">
                <a:solidFill>
                  <a:srgbClr val="FF000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1" name="Google Shape;91;p28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sz="3600"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2281425" y="1044700"/>
            <a:ext cx="6566315" cy="351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9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sz="3600"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448966" y="1350110"/>
            <a:ext cx="8246070" cy="351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601670" y="281175"/>
            <a:ext cx="7940659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sz="3600"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2"/>
          </p:nvPr>
        </p:nvSpPr>
        <p:spPr>
          <a:xfrm>
            <a:off x="536879" y="2288046"/>
            <a:ext cx="4040188" cy="21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3"/>
          </p:nvPr>
        </p:nvSpPr>
        <p:spPr>
          <a:xfrm>
            <a:off x="4572000" y="180822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4"/>
          </p:nvPr>
        </p:nvSpPr>
        <p:spPr>
          <a:xfrm>
            <a:off x="4572000" y="2288046"/>
            <a:ext cx="4041775" cy="21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16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203340" y="1350110"/>
            <a:ext cx="7940660" cy="2137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-IN" sz="4100">
                <a:latin typeface="Arial"/>
                <a:ea typeface="Arial"/>
                <a:cs typeface="Arial"/>
                <a:sym typeface="Arial"/>
              </a:rPr>
              <a:t>Stock Market Analysis</a:t>
            </a:r>
            <a:br>
              <a:rPr lang="en-IN" sz="4100">
                <a:latin typeface="Arial"/>
                <a:ea typeface="Arial"/>
                <a:cs typeface="Arial"/>
                <a:sym typeface="Arial"/>
              </a:rPr>
            </a:br>
            <a:r>
              <a:rPr lang="en-IN" sz="2800">
                <a:latin typeface="Arial"/>
                <a:ea typeface="Arial"/>
                <a:cs typeface="Arial"/>
                <a:sym typeface="Arial"/>
              </a:rPr>
              <a:t>Group-2</a:t>
            </a: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r>
              <a:rPr lang="en-IN" sz="2800">
                <a:latin typeface="Arial"/>
                <a:ea typeface="Arial"/>
                <a:cs typeface="Arial"/>
                <a:sym typeface="Arial"/>
              </a:rPr>
              <a:t>Mentors</a:t>
            </a:r>
            <a:r>
              <a:rPr lang="en-IN" sz="2400">
                <a:latin typeface="Arial"/>
                <a:ea typeface="Arial"/>
                <a:cs typeface="Arial"/>
                <a:sym typeface="Arial"/>
              </a:rPr>
              <a:t>: Karthik and Dhanya</a:t>
            </a:r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907259" y="3793390"/>
            <a:ext cx="7940481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IN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23/02/2023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57688" y="273349"/>
            <a:ext cx="9153150" cy="99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IN" sz="3600">
                <a:latin typeface="Arial"/>
                <a:ea typeface="Arial"/>
                <a:cs typeface="Arial"/>
                <a:sym typeface="Arial"/>
              </a:rPr>
              <a:t>Other plots to see Trends and seasonality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63732"/>
            <a:ext cx="4505162" cy="387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5162" y="1263731"/>
            <a:ext cx="4638838" cy="387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Box plot</a:t>
            </a:r>
            <a:endParaRPr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2281425" y="1044701"/>
            <a:ext cx="6566315" cy="12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>
                <a:latin typeface="Arial"/>
                <a:ea typeface="Arial"/>
                <a:cs typeface="Arial"/>
                <a:sym typeface="Arial"/>
              </a:rPr>
              <a:t>Outliers found in the years 2012,2013 and 2021.</a:t>
            </a:r>
            <a:endParaRPr sz="2600"/>
          </a:p>
          <a:p>
            <a:pPr marL="342900" lvl="0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>
                <a:latin typeface="Arial"/>
                <a:ea typeface="Arial"/>
                <a:cs typeface="Arial"/>
                <a:sym typeface="Arial"/>
              </a:rPr>
              <a:t>Most of the years the price is consistent without much variance.</a:t>
            </a:r>
            <a:endParaRPr sz="2600"/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617" y="2266340"/>
            <a:ext cx="7091533" cy="287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title"/>
          </p:nvPr>
        </p:nvSpPr>
        <p:spPr>
          <a:xfrm>
            <a:off x="566737" y="-17694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Heat Map</a:t>
            </a:r>
            <a:endParaRPr/>
          </a:p>
        </p:txBody>
      </p:sp>
      <p:pic>
        <p:nvPicPr>
          <p:cNvPr id="169" name="Google Shape;16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75050" y="0"/>
            <a:ext cx="5568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 txBox="1">
            <a:spLocks noGrp="1"/>
          </p:cNvSpPr>
          <p:nvPr>
            <p:ph type="body" idx="2"/>
          </p:nvPr>
        </p:nvSpPr>
        <p:spPr>
          <a:xfrm>
            <a:off x="296260" y="812601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Volume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Turnover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Trades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are highly correlated with each other.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Volume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Turnover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Trades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are moderately correlated with </a:t>
            </a:r>
            <a:r>
              <a:rPr lang="en-IN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deliverable Volume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or vice versa.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 all are either least correlated or no correlation.</a:t>
            </a:r>
            <a:endParaRPr/>
          </a:p>
          <a:p>
            <a:pPr marL="285750" lvl="0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43555" y="281176"/>
            <a:ext cx="82461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ct val="117647"/>
              <a:buChar char="•"/>
            </a:pPr>
            <a:r>
              <a:rPr lang="en-IN" sz="2400" b="1">
                <a:solidFill>
                  <a:srgbClr val="FFA500"/>
                </a:solidFill>
                <a:latin typeface="Arial"/>
                <a:ea typeface="Arial"/>
                <a:cs typeface="Arial"/>
                <a:sym typeface="Arial"/>
              </a:rPr>
              <a:t>RSI plot to see over valued and under valued price.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500"/>
              </a:buClr>
              <a:buSzPct val="117647"/>
              <a:buChar char="•"/>
            </a:pPr>
            <a:r>
              <a:rPr lang="en-IN" sz="2400" b="1">
                <a:solidFill>
                  <a:srgbClr val="FFA500"/>
                </a:solidFill>
                <a:latin typeface="Arial"/>
                <a:ea typeface="Arial"/>
                <a:cs typeface="Arial"/>
                <a:sym typeface="Arial"/>
              </a:rPr>
              <a:t>This graph shows the right time to buy and sell the stocks.</a:t>
            </a:r>
            <a:endParaRPr/>
          </a:p>
        </p:txBody>
      </p:sp>
      <p:pic>
        <p:nvPicPr>
          <p:cNvPr id="176" name="Google Shape;17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97406"/>
            <a:ext cx="9144000" cy="394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body" idx="1"/>
          </p:nvPr>
        </p:nvSpPr>
        <p:spPr>
          <a:xfrm>
            <a:off x="143549" y="20075"/>
            <a:ext cx="4247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Line graph to compare high and low prices</a:t>
            </a:r>
            <a:endParaRPr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0" y="1218895"/>
            <a:ext cx="4570570" cy="392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5">
            <a:alphaModFix/>
          </a:blip>
          <a:srcRect t="210"/>
          <a:stretch/>
        </p:blipFill>
        <p:spPr>
          <a:xfrm>
            <a:off x="4572000" y="1218895"/>
            <a:ext cx="4572001" cy="391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4461430" y="20078"/>
            <a:ext cx="4887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Last 2 months comparison with better visualisation</a:t>
            </a:r>
            <a:r>
              <a:rPr lang="en-I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610912" y="-187600"/>
            <a:ext cx="3513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I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Candle Stick plot:</a:t>
            </a:r>
            <a:endParaRPr sz="1900"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2"/>
          </p:nvPr>
        </p:nvSpPr>
        <p:spPr>
          <a:xfrm>
            <a:off x="504126" y="683901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IN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andlestick patterns represent tendencies in price movement, not guarantees.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IN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Patterns are separated into bullish and bearish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FF33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rgbClr val="66FF33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000">
                <a:solidFill>
                  <a:srgbClr val="66FF33"/>
                </a:solidFill>
                <a:latin typeface="Arial"/>
                <a:ea typeface="Arial"/>
                <a:cs typeface="Arial"/>
                <a:sym typeface="Arial"/>
              </a:rPr>
              <a:t>sticks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indicates that </a:t>
            </a:r>
            <a:r>
              <a:rPr lang="en-IN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price is likely to rise.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sticks</a:t>
            </a:r>
            <a:r>
              <a:rPr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indicates that </a:t>
            </a:r>
            <a:r>
              <a:rPr lang="en-IN"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price is likely to fall.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655770" y="11006"/>
            <a:ext cx="5488230" cy="513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655770" y="204787"/>
            <a:ext cx="5191969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IN"/>
              <a:t> </a:t>
            </a:r>
            <a:r>
              <a:rPr lang="en-IN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STATIONARY CHECK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2"/>
          </p:nvPr>
        </p:nvSpPr>
        <p:spPr>
          <a:xfrm>
            <a:off x="143554" y="1655520"/>
            <a:ext cx="3331165" cy="3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54054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analysing data, we observe there is a significant </a:t>
            </a:r>
            <a:r>
              <a:rPr lang="en-IN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trend</a:t>
            </a:r>
            <a:r>
              <a:rPr lang="en-I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seasonality.</a:t>
            </a:r>
            <a:endParaRPr sz="1200" dirty="0"/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54054"/>
              <a:buNone/>
            </a:pPr>
            <a:endParaRPr sz="24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54054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shows that the data is non stationary.</a:t>
            </a:r>
            <a:endParaRPr sz="1200" dirty="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t="1182"/>
          <a:stretch/>
        </p:blipFill>
        <p:spPr>
          <a:xfrm>
            <a:off x="3808475" y="1388472"/>
            <a:ext cx="4733855" cy="355024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TEST FOR STATIONARITY</a:t>
            </a:r>
            <a:endParaRPr sz="3200"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281425" y="1197405"/>
            <a:ext cx="6566315" cy="335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ADF test is a statistical test used to find the stationary of the time series data.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Applying the test, we observe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IN" sz="2400">
                <a:solidFill>
                  <a:srgbClr val="1D10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p-value = 0.5510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1D10C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16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</a:t>
            </a: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en-I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value (0.05)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400">
                <a:latin typeface="Times New Roman"/>
                <a:ea typeface="Times New Roman"/>
                <a:cs typeface="Times New Roman"/>
                <a:sym typeface="Times New Roman"/>
              </a:rPr>
              <a:t>NULL HYPOTHESIS – NOT STATIONARY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i.e. The data is not stationary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457200" y="2811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DIFFERENCING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601670" y="1655519"/>
            <a:ext cx="4275740" cy="293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I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differencing we convert the non-stationary time series data to stationary.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I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created new column named “ </a:t>
            </a:r>
            <a:r>
              <a:rPr lang="en-IN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diff1</a:t>
            </a:r>
            <a:r>
              <a:rPr lang="en-I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using the differencing technique implying (period=1)</a:t>
            </a:r>
            <a:endParaRPr dirty="0"/>
          </a:p>
        </p:txBody>
      </p:sp>
      <p:pic>
        <p:nvPicPr>
          <p:cNvPr id="211" name="Google Shape;211;p3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5524" y="1502814"/>
            <a:ext cx="3351275" cy="315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1823310" y="891995"/>
            <a:ext cx="4886560" cy="30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THE diff1 COLUMN</a:t>
            </a:r>
            <a:endParaRPr sz="28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55" y="1502815"/>
            <a:ext cx="4712795" cy="345914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5030116" y="1502815"/>
            <a:ext cx="335951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observing the plot, we can see the data has converted into stationary.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2281425" y="1044700"/>
            <a:ext cx="6566315" cy="397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Rohith 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Akshay N R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Tharunesh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Mahendiran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S.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Dharshan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Kumaar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Mohammed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Saquib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Ayubi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Mr. Aniruddha Bharat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Dhokate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Ms.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Snimy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Stephen</a:t>
            </a:r>
            <a:endParaRPr dirty="0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1111"/>
              <a:buFont typeface="Calibri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VERIFYING BY ADF TEST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2281425" y="1350110"/>
            <a:ext cx="6566315" cy="320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Testing the diff column in ADF test.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By applying the ADF test, we got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         p-value = 0.0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ie</a:t>
            </a:r>
            <a:r>
              <a:rPr lang="en-IN" sz="1400" dirty="0">
                <a:latin typeface="Times New Roman"/>
                <a:ea typeface="Times New Roman"/>
                <a:cs typeface="Times New Roman"/>
                <a:sym typeface="Times New Roman"/>
              </a:rPr>
              <a:t>. p-value &lt; </a:t>
            </a:r>
            <a:r>
              <a:rPr lang="en-IN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value (0.05) – </a:t>
            </a:r>
            <a:r>
              <a:rPr lang="en-IN" sz="1400" dirty="0">
                <a:latin typeface="Times New Roman"/>
                <a:ea typeface="Times New Roman"/>
                <a:cs typeface="Times New Roman"/>
                <a:sym typeface="Times New Roman"/>
              </a:rPr>
              <a:t>REJECT NULL HYPOTHESIS - STATIONARY</a:t>
            </a:r>
            <a:r>
              <a:rPr lang="en-IN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Thus data has converted into stationary data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1111"/>
              <a:buFont typeface="Calibri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performed</a:t>
            </a:r>
            <a:r>
              <a:rPr lang="en-IN" dirty="0"/>
              <a:t>: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2281425" y="1259058"/>
            <a:ext cx="6566315" cy="329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&amp; SARIMAX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FbProphet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Holt’s Winter Model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638354" y="222648"/>
            <a:ext cx="37438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body" idx="1"/>
          </p:nvPr>
        </p:nvSpPr>
        <p:spPr>
          <a:xfrm>
            <a:off x="84825" y="1403395"/>
            <a:ext cx="4698189" cy="278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 Neurons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:80,50,30,1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rate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=0.2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=0.01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=Adam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8939" y="932153"/>
            <a:ext cx="4950236" cy="2929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729" y="4185491"/>
            <a:ext cx="6119446" cy="4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253218" y="1697031"/>
            <a:ext cx="4242582" cy="289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Score of predicted </a:t>
            </a:r>
            <a:r>
              <a:rPr lang="en-IN" sz="24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ytrain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1150.3993</a:t>
            </a:r>
          </a:p>
          <a:p>
            <a:pPr marL="508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Score of predicted </a:t>
            </a:r>
            <a:r>
              <a:rPr lang="en-IN" sz="24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ytest</a:t>
            </a: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1723.2563</a:t>
            </a: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22" y="281353"/>
            <a:ext cx="4237892" cy="122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2164" y="3546533"/>
            <a:ext cx="4321836" cy="122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165" y="1850781"/>
            <a:ext cx="4321835" cy="1352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736F6-D83F-0D5E-E221-82F168CD457B}"/>
              </a:ext>
            </a:extLst>
          </p:cNvPr>
          <p:cNvSpPr txBox="1"/>
          <p:nvPr/>
        </p:nvSpPr>
        <p:spPr>
          <a:xfrm>
            <a:off x="471268" y="655353"/>
            <a:ext cx="327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SCORE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281355" y="344658"/>
            <a:ext cx="7913076" cy="99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PLOT OF PREDICTED XTEST AND YTEST</a:t>
            </a:r>
            <a:br>
              <a:rPr lang="en-IN" sz="2400" dirty="0">
                <a:solidFill>
                  <a:srgbClr val="FF0000"/>
                </a:solidFill>
              </a:rPr>
            </a:b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2"/>
          </p:nvPr>
        </p:nvSpPr>
        <p:spPr>
          <a:xfrm>
            <a:off x="84406" y="1399735"/>
            <a:ext cx="3122315" cy="319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IN" sz="3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Predicted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IN" sz="3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Actual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278" y="1399735"/>
            <a:ext cx="5280329" cy="339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8247528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 FOR 30 DAYS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2"/>
          </p:nvPr>
        </p:nvSpPr>
        <p:spPr>
          <a:xfrm>
            <a:off x="0" y="1420837"/>
            <a:ext cx="3575049" cy="37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IN" sz="2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line=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values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IN" sz="2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line=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</a:t>
            </a:r>
            <a:endParaRPr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145" y="1350497"/>
            <a:ext cx="5662246" cy="363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9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Google Shape;267;p39"/>
          <p:cNvSpPr txBox="1">
            <a:spLocks noGrp="1"/>
          </p:cNvSpPr>
          <p:nvPr>
            <p:ph type="body" idx="1"/>
          </p:nvPr>
        </p:nvSpPr>
        <p:spPr>
          <a:xfrm>
            <a:off x="74744" y="1350110"/>
            <a:ext cx="2927248" cy="26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and q values by using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by one step difference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d=1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iteration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p,d,q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are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(1,1,0)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008" y="1197405"/>
            <a:ext cx="3001992" cy="394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736" y="1199188"/>
            <a:ext cx="3065272" cy="152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6736" y="2725947"/>
            <a:ext cx="3065272" cy="241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215646"/>
            <a:ext cx="2525151" cy="92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2"/>
          </p:nvPr>
        </p:nvSpPr>
        <p:spPr>
          <a:xfrm>
            <a:off x="236077" y="1474261"/>
            <a:ext cx="3357937" cy="289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and q values by using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acf</a:t>
            </a: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pacf</a:t>
            </a: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(3,4)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by one step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d=1</a:t>
            </a: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iteration </a:t>
            </a:r>
            <a:r>
              <a:rPr lang="en-IN" sz="20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p,d,q,m</a:t>
            </a:r>
            <a:endParaRPr lang="en-IN" sz="2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are 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(3,1,2,11)</a:t>
            </a:r>
            <a:endParaRPr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812" y="1156447"/>
            <a:ext cx="2686188" cy="398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318" y="1206991"/>
            <a:ext cx="2800494" cy="102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6166" y="2229394"/>
            <a:ext cx="3721646" cy="19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1175" y="4140496"/>
            <a:ext cx="5029941" cy="100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134472" y="204787"/>
            <a:ext cx="8805546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FORECASTED VALUES FOR 12 MONTHS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2"/>
          </p:nvPr>
        </p:nvSpPr>
        <p:spPr>
          <a:xfrm>
            <a:off x="-84405" y="1434905"/>
            <a:ext cx="3549920" cy="315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line :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values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 :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Actual values.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line :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5514" y="1210235"/>
            <a:ext cx="5678486" cy="393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457200" y="38884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FORECASTED VALUES</a:t>
            </a:r>
          </a:p>
        </p:txBody>
      </p:sp>
      <p:pic>
        <p:nvPicPr>
          <p:cNvPr id="295" name="Google Shape;29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46094"/>
            <a:ext cx="9144000" cy="389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Project Milestone: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2281425" y="1044700"/>
            <a:ext cx="6566315" cy="397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Collection of data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EDA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Data visualisation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Preprocess the data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Partition Series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Applying Forecasting methods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Evaluate &amp; compare performance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Forecasting for future 30 days and plot the output.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Deployment and Final presentation.</a:t>
            </a: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7843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7843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259976" y="281175"/>
            <a:ext cx="2985247" cy="9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FbProphet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2398" y="173542"/>
            <a:ext cx="5512083" cy="105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28164"/>
            <a:ext cx="9144000" cy="391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1111"/>
              <a:buFont typeface="Calibri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HOLT’S WINTER MODEL</a:t>
            </a:r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2061619" y="1188719"/>
            <a:ext cx="6786122" cy="120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the model on whole data which has multiplicative seasonality and additive trend.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878" y="2979081"/>
            <a:ext cx="6210886" cy="184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9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 OF 30 DAYS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261" y="1197405"/>
            <a:ext cx="8827477" cy="386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A010-3DC6-415E-5E2E-184CD968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62806"/>
            <a:ext cx="6566315" cy="57264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SCORES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4D938-5BDC-3AB3-7301-C558E236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- </a:t>
            </a:r>
            <a:r>
              <a:rPr lang="en-I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1723.2563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– 5783.9127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FBPROPHET – 8781.6391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HOLTS WINTER – 2626.6909</a:t>
            </a:r>
          </a:p>
          <a:p>
            <a:pPr marL="50800" indent="0">
              <a:buNone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model has the lowest RMSE score, hence we finalized it.</a:t>
            </a:r>
          </a:p>
        </p:txBody>
      </p:sp>
    </p:spTree>
    <p:extLst>
      <p:ext uri="{BB962C8B-B14F-4D97-AF65-F5344CB8AC3E}">
        <p14:creationId xmlns:p14="http://schemas.microsoft.com/office/powerpoint/2010/main" val="2623197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A4BE-E0A5-8986-3F0E-6BA60715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803" y="837028"/>
            <a:ext cx="6566315" cy="598561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MODEL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00F25-D6F4-B4F4-AE47-08BB1F79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7102" y="921434"/>
            <a:ext cx="6267883" cy="3917852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en-I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</a:p>
          <a:p>
            <a:pPr marL="50800" indent="0">
              <a:buNone/>
            </a:pPr>
            <a:r>
              <a:rPr lang="en-IN" sz="2000" dirty="0">
                <a:latin typeface="Centaur" panose="02030504050205020304" pitchFamily="18" charset="0"/>
                <a:cs typeface="Times New Roman" panose="02020603050405020304" pitchFamily="18" charset="0"/>
              </a:rPr>
              <a:t>                    </a:t>
            </a:r>
          </a:p>
          <a:p>
            <a:pPr marL="50800" indent="0" algn="just">
              <a:buNone/>
            </a:pPr>
            <a:r>
              <a:rPr lang="en-IN" sz="2000" dirty="0">
                <a:latin typeface="Centaur" panose="020305040502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IN" sz="2000" i="1" dirty="0">
                <a:latin typeface="Centaur" panose="02030504050205020304" pitchFamily="18" charset="0"/>
                <a:cs typeface="Times New Roman" panose="02020603050405020304" pitchFamily="18" charset="0"/>
              </a:rPr>
              <a:t>pip install </a:t>
            </a:r>
            <a:r>
              <a:rPr lang="en-IN" sz="2000" i="1" dirty="0" err="1">
                <a:latin typeface="Centaur" panose="02030504050205020304" pitchFamily="18" charset="0"/>
                <a:cs typeface="Times New Roman" panose="02020603050405020304" pitchFamily="18" charset="0"/>
              </a:rPr>
              <a:t>streamlit</a:t>
            </a:r>
            <a:endParaRPr lang="en-IN" sz="2000" i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  <a:p>
            <a:pPr marL="50800" indent="0" algn="just">
              <a:buNone/>
            </a:pPr>
            <a:endParaRPr lang="en-IN" sz="2000" dirty="0">
              <a:latin typeface="Centaur" panose="020305040502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framework to build ML applications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deploy our model in local host and visualize them precisely</a:t>
            </a:r>
          </a:p>
        </p:txBody>
      </p:sp>
    </p:spTree>
    <p:extLst>
      <p:ext uri="{BB962C8B-B14F-4D97-AF65-F5344CB8AC3E}">
        <p14:creationId xmlns:p14="http://schemas.microsoft.com/office/powerpoint/2010/main" val="166222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A508-8D55-6B6E-F1DD-8EC8AEFD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24905"/>
            <a:ext cx="8246070" cy="916230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H5 FILE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D4878-A1C2-9870-0EA4-075182E1F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627" y="1197405"/>
            <a:ext cx="8246070" cy="351221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H5file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load the model.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save the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h5 file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directory to a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python file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same folder to proceed with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9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9EBD6-6061-F8EC-5E80-751B492F1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6728" y="930639"/>
            <a:ext cx="6653180" cy="421286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model from </a:t>
            </a:r>
            <a:r>
              <a:rPr lang="en-I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model will  the </a:t>
            </a: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time of </a:t>
            </a: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with train and test data</a:t>
            </a:r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9CB48-83FA-A513-66B2-46A6CAE0E421}"/>
              </a:ext>
            </a:extLst>
          </p:cNvPr>
          <p:cNvSpPr txBox="1"/>
          <p:nvPr/>
        </p:nvSpPr>
        <p:spPr>
          <a:xfrm>
            <a:off x="2553286" y="210450"/>
            <a:ext cx="472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STEPS </a:t>
            </a:r>
          </a:p>
        </p:txBody>
      </p:sp>
    </p:spTree>
    <p:extLst>
      <p:ext uri="{BB962C8B-B14F-4D97-AF65-F5344CB8AC3E}">
        <p14:creationId xmlns:p14="http://schemas.microsoft.com/office/powerpoint/2010/main" val="49816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8327-1CE7-93C9-6506-F864BDE6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13" y="168658"/>
            <a:ext cx="4922520" cy="916230"/>
          </a:xfrm>
        </p:spPr>
        <p:txBody>
          <a:bodyPr>
            <a:no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IMPORTING DATA AND DESCRIBE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0533B-44BB-0CB7-9694-6DFFF6CF8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578157"/>
            <a:ext cx="3840480" cy="916231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STREAMLIT IN COMMAND PROMPT: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14D40-D5D2-F561-194D-1A9F7377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467043"/>
            <a:ext cx="3657796" cy="2570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54B64-BD12-DD80-2BEC-E807E7A16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78"/>
          <a:stretch/>
        </p:blipFill>
        <p:spPr>
          <a:xfrm>
            <a:off x="76200" y="1332662"/>
            <a:ext cx="3657796" cy="1037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C557E-EEDC-B728-E83D-1F918991E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680" y="1150620"/>
            <a:ext cx="5151120" cy="38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163F-DEBE-2F8E-478B-3E924E95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12419"/>
            <a:ext cx="8329275" cy="884985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CLOSING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BF0BB-8C3E-5661-A163-A385B1CB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7" y="1197404"/>
            <a:ext cx="6190958" cy="38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4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6FB-902F-337B-F626-8F06E762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575" y="533401"/>
            <a:ext cx="8789576" cy="610664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ACTUAL VS PREDICTED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E94D-F766-0BE5-6FCD-E6EB209F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185" y="1318184"/>
            <a:ext cx="5296726" cy="36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-772675" y="433880"/>
            <a:ext cx="4959622" cy="9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Arial"/>
              <a:buNone/>
            </a:pPr>
            <a:r>
              <a:rPr lang="en-IN" sz="3800">
                <a:latin typeface="Arial"/>
                <a:ea typeface="Arial"/>
                <a:cs typeface="Arial"/>
                <a:sym typeface="Arial"/>
              </a:rPr>
              <a:t>Business Problem</a:t>
            </a:r>
            <a:r>
              <a:rPr lang="en-IN" sz="3800"/>
              <a:t>: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448966" y="1350110"/>
            <a:ext cx="8246070" cy="351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295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In Stock market it is difficult for the traders to make a decision for which company he/she should invest based on the future value of stock to increase their Capital.</a:t>
            </a:r>
            <a:endParaRPr/>
          </a:p>
          <a:p>
            <a:pPr marL="342900" lvl="0" indent="-32956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Objective: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The main aim of this project is to predict future stock                             prices of different companies/whether the trader should  invest in a stock or not.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6C21-7995-0BBC-AFB6-F084AFF9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87" y="541020"/>
            <a:ext cx="8720797" cy="647700"/>
          </a:xfrm>
        </p:spPr>
        <p:txBody>
          <a:bodyPr>
            <a:noAutofit/>
          </a:bodyPr>
          <a:lstStyle/>
          <a:p>
            <a:pPr algn="l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 THE CLOSE PRICE FOR NEXT 30DAYS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A88EB-9A8B-0F74-8A41-48392F25C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444" y="1282301"/>
            <a:ext cx="5615940" cy="38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6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D6E7-41B0-400A-6C2F-A7930858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391576"/>
            <a:ext cx="8229600" cy="776042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3A786-9DEB-1250-EEE8-D2DE90F76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62111"/>
            <a:ext cx="9144000" cy="40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6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5E6D-353C-B6CF-DCC9-D4AF9E32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OVERCAME</a:t>
            </a:r>
            <a:r>
              <a:rPr lang="en-IN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27D54-1CA6-F00A-1C6C-FCC27E9D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selecting the models like </a:t>
            </a:r>
            <a:r>
              <a:rPr lang="en-US" sz="1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fbprophet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LSTM etc.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overcame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by selecting the lowest RMSE score.</a:t>
            </a:r>
          </a:p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while tuning hyperparameters in LSTM like 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droprate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epochs, neurons etc., we overcame it by trail and error method.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fitting the data in the model while deploying, we used a HDF5 file formal to load the model and save the training time.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displaying the forecasted close price and dates together, we overcame it by modifying the dimensionality of the array.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0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977C-5681-25EA-3467-FF1FD4CD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8" y="20840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IN" sz="5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571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Data Extraction: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2281425" y="1044700"/>
            <a:ext cx="6566315" cy="351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There are multiple platforms to extract data such as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NSE,BSE,yahoo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finance,nsepy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library, etc.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We will be using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yfinance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(yahoo finance) library for our data extraction.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Steps: Install </a:t>
            </a:r>
            <a:r>
              <a:rPr lang="en-IN" dirty="0" err="1">
                <a:latin typeface="Arial"/>
                <a:ea typeface="Arial"/>
                <a:cs typeface="Arial"/>
                <a:sym typeface="Arial"/>
              </a:rPr>
              <a:t>yfinance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 library &gt;&gt; Use  history function to extract data.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3350360" y="335820"/>
            <a:ext cx="2290574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MRF Data</a:t>
            </a:r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28" name="Google Shape;128;p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306"/>
            <a:ext cx="9143999" cy="391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2281425" y="286272"/>
            <a:ext cx="473385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EDA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2281425" y="1044701"/>
            <a:ext cx="6566315" cy="12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Date index has been converted to column.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Dropped columns ‘Series’ and ‘Symbol’.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Added new columns ‘Year’, ‘Month’ and ‘Day’ for visualisation purpose.</a:t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942" y="2452126"/>
            <a:ext cx="7015279" cy="266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body" idx="1"/>
          </p:nvPr>
        </p:nvSpPr>
        <p:spPr>
          <a:xfrm>
            <a:off x="-9150" y="8615"/>
            <a:ext cx="8246070" cy="119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Data info and description: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There are no null values.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The highest price of the stock is Rs.98,599 while the lowest is Rs.6,871 .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0" y="1224483"/>
            <a:ext cx="2910545" cy="391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1395" y="1224482"/>
            <a:ext cx="6242605" cy="391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2259946" y="281175"/>
            <a:ext cx="656631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VISUALISATIONS</a:t>
            </a: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2434130" y="1044700"/>
            <a:ext cx="6413610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lang="en-IN" sz="3100">
                <a:solidFill>
                  <a:schemeClr val="accent5"/>
                </a:solidFill>
              </a:rPr>
              <a:t>     </a:t>
            </a:r>
            <a:r>
              <a:rPr lang="en-IN" sz="3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Line Plot: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Positive Trend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No seasonality</a:t>
            </a:r>
            <a:endParaRPr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5462" y="2118797"/>
            <a:ext cx="7117687" cy="30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1068</Words>
  <Application>Microsoft Office PowerPoint</Application>
  <PresentationFormat>On-screen Show (16:9)</PresentationFormat>
  <Paragraphs>162</Paragraphs>
  <Slides>43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Centaur</vt:lpstr>
      <vt:lpstr>Times New Roman</vt:lpstr>
      <vt:lpstr>Libre Franklin Medium</vt:lpstr>
      <vt:lpstr>Arial</vt:lpstr>
      <vt:lpstr>Office Theme</vt:lpstr>
      <vt:lpstr>Stock Market Analysis Group-2 Mentors: Karthik and Dhanya</vt:lpstr>
      <vt:lpstr>Team members:</vt:lpstr>
      <vt:lpstr>Project Milestone:</vt:lpstr>
      <vt:lpstr>Business Problem:</vt:lpstr>
      <vt:lpstr>Data Extraction:</vt:lpstr>
      <vt:lpstr>MRF Data</vt:lpstr>
      <vt:lpstr>EDA</vt:lpstr>
      <vt:lpstr>PowerPoint Presentation</vt:lpstr>
      <vt:lpstr>VISUALISATIONS</vt:lpstr>
      <vt:lpstr>PowerPoint Presentation</vt:lpstr>
      <vt:lpstr>Box plot</vt:lpstr>
      <vt:lpstr>Heat Map</vt:lpstr>
      <vt:lpstr>PowerPoint Presentation</vt:lpstr>
      <vt:lpstr>PowerPoint Presentation</vt:lpstr>
      <vt:lpstr>Candle Stick plot:</vt:lpstr>
      <vt:lpstr> STATIONARY CHECK</vt:lpstr>
      <vt:lpstr>TEST FOR STATIONARITY</vt:lpstr>
      <vt:lpstr>DIFFERENCING</vt:lpstr>
      <vt:lpstr>VISUALIZING THE diff1 COLUMN</vt:lpstr>
      <vt:lpstr>VERIFYING BY ADF TEST</vt:lpstr>
      <vt:lpstr>Models performed:</vt:lpstr>
      <vt:lpstr>LSTM</vt:lpstr>
      <vt:lpstr>PowerPoint Presentation</vt:lpstr>
      <vt:lpstr>LINE PLOT OF PREDICTED XTEST AND YTEST </vt:lpstr>
      <vt:lpstr>FORECASTED VALUES FOR 30 DAYS</vt:lpstr>
      <vt:lpstr>ARIMA</vt:lpstr>
      <vt:lpstr>SARIMAX</vt:lpstr>
      <vt:lpstr>LINE PLOT FOR FORECASTED VALUES FOR 12 MONTHS</vt:lpstr>
      <vt:lpstr>LINE PLOT FOR FORECASTED VALUES</vt:lpstr>
      <vt:lpstr>FbProphet</vt:lpstr>
      <vt:lpstr>HOLT’S WINTER MODEL</vt:lpstr>
      <vt:lpstr>FORECASTED VALUES OF 30 DAYS</vt:lpstr>
      <vt:lpstr>RMSE SCORES</vt:lpstr>
      <vt:lpstr>DEPLOYING MODEL   </vt:lpstr>
      <vt:lpstr>CREATING H5 FILE.</vt:lpstr>
      <vt:lpstr>PowerPoint Presentation</vt:lpstr>
      <vt:lpstr> IMPORTING DATA AND DESCRIBE THE DATA</vt:lpstr>
      <vt:lpstr>VISUALIZING THE CLOSING PRICE</vt:lpstr>
      <vt:lpstr>VISUALIZING THE ACTUAL VS PREDICTED VALUES</vt:lpstr>
      <vt:lpstr>FORECASTING THE CLOSE PRICE FOR NEXT 30DAYS</vt:lpstr>
      <vt:lpstr>FORECASTED VALUES </vt:lpstr>
      <vt:lpstr>CHALLENGES OVERCAME: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 Group-2 Mentors: Karthik and Dhanya</dc:title>
  <dc:creator>Julian</dc:creator>
  <cp:lastModifiedBy>Akshay N R</cp:lastModifiedBy>
  <cp:revision>11</cp:revision>
  <dcterms:created xsi:type="dcterms:W3CDTF">2013-08-21T19:17:07Z</dcterms:created>
  <dcterms:modified xsi:type="dcterms:W3CDTF">2023-05-07T07:12:08Z</dcterms:modified>
</cp:coreProperties>
</file>